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6858000" cx="12192000"/>
  <p:notesSz cx="6858000" cy="9144000"/>
  <p:embeddedFontLst>
    <p:embeddedFont>
      <p:font typeface="Abril Fatface"/>
      <p:regular r:id="rId35"/>
    </p:embeddedFont>
    <p:embeddedFont>
      <p:font typeface="Montserrat"/>
      <p:regular r:id="rId36"/>
      <p:bold r:id="rId37"/>
      <p:italic r:id="rId38"/>
      <p:boldItalic r:id="rId39"/>
    </p:embeddedFont>
    <p:embeddedFont>
      <p:font typeface="Source Sans Pr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44" roundtripDataSignature="AMtx7mgipjyZ/XBQjnG/vGuPqqiHYKYM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SansPro-regular.fntdata"/><Relationship Id="rId20" Type="http://schemas.openxmlformats.org/officeDocument/2006/relationships/slide" Target="slides/slide15.xml"/><Relationship Id="rId42" Type="http://schemas.openxmlformats.org/officeDocument/2006/relationships/font" Target="fonts/SourceSansPro-italic.fntdata"/><Relationship Id="rId41" Type="http://schemas.openxmlformats.org/officeDocument/2006/relationships/font" Target="fonts/SourceSansPro-bold.fntdata"/><Relationship Id="rId22" Type="http://schemas.openxmlformats.org/officeDocument/2006/relationships/slide" Target="slides/slide17.xml"/><Relationship Id="rId44" Type="http://customschemas.google.com/relationships/presentationmetadata" Target="metadata"/><Relationship Id="rId21" Type="http://schemas.openxmlformats.org/officeDocument/2006/relationships/slide" Target="slides/slide16.xml"/><Relationship Id="rId43" Type="http://schemas.openxmlformats.org/officeDocument/2006/relationships/font" Target="fonts/SourceSansPr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AbrilFatface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Montserrat-bold.fntdata"/><Relationship Id="rId14" Type="http://schemas.openxmlformats.org/officeDocument/2006/relationships/slide" Target="slides/slide9.xml"/><Relationship Id="rId36" Type="http://schemas.openxmlformats.org/officeDocument/2006/relationships/font" Target="fonts/Montserrat-regular.fntdata"/><Relationship Id="rId17" Type="http://schemas.openxmlformats.org/officeDocument/2006/relationships/slide" Target="slides/slide12.xml"/><Relationship Id="rId39" Type="http://schemas.openxmlformats.org/officeDocument/2006/relationships/font" Target="fonts/Montserrat-bold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0" name="Google Shape;140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6" name="Google Shape;14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2" name="Google Shape;152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8" name="Google Shape;158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4" name="Google Shape;164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" name="Google Shape;170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6" name="Google Shape;176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b7b8e2d36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2" name="Google Shape;182;gb7b8e2d36b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" name="Google Shape;18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fr-FR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The Strategic Materials website has a color palette based on a triadic color scheme.</a:t>
            </a:r>
            <a:endParaRPr/>
          </a:p>
        </p:txBody>
      </p:sp>
      <p:sp>
        <p:nvSpPr>
          <p:cNvPr id="194" name="Google Shape;194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0" name="Google Shape;200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6" name="Google Shape;206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https://blog.tbhcreative.com/2015/12/choose-color-scheme-website.html?m=1</a:t>
            </a:r>
            <a:endParaRPr/>
          </a:p>
        </p:txBody>
      </p:sp>
      <p:sp>
        <p:nvSpPr>
          <p:cNvPr id="212" name="Google Shape;212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8" name="Google Shape;21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bac594a403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bac594a40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bac594a403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bac594a40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bac594a403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bac594a40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bac594a403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bac594a40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9" name="Google Shape;25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5" name="Google Shape;265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6" name="Google Shape;11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2" name="Google Shape;122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8" name="Google Shape;128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4" name="Google Shape;134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texte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vertical et texte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ul" type="titleOnly">
  <p:cSld name="TITLE_ONL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ison" type="twoTxTwoObj">
  <p:cSld name="TWO_OBJECTS_WITH_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5" name="Google Shape;25;p2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2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" name="Google Shape;27;p2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 type="title">
  <p:cSld name="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4" name="Google Shape;34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de section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ux contenus" type="twoObj">
  <p:cSld name="TWO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 avec légende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vec légende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2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7EB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Relationship Id="rId5" Type="http://schemas.openxmlformats.org/officeDocument/2006/relationships/image" Target="../media/image29.png"/><Relationship Id="rId6" Type="http://schemas.openxmlformats.org/officeDocument/2006/relationships/image" Target="../media/image28.png"/><Relationship Id="rId7" Type="http://schemas.openxmlformats.org/officeDocument/2006/relationships/image" Target="../media/image34.png"/><Relationship Id="rId8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blog.tbhcreative.com/2015/12/choose-color-scheme-website.html?m=1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jpg"/><Relationship Id="rId4" Type="http://schemas.openxmlformats.org/officeDocument/2006/relationships/image" Target="../media/image3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2667000" y="-2667000"/>
            <a:ext cx="6858000" cy="121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528748" y="2828850"/>
            <a:ext cx="111345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fr-FR" sz="7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Théorie des couleurs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86" name="Google Shape;86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775" y="213613"/>
            <a:ext cx="1837575" cy="477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08900" y="99400"/>
            <a:ext cx="706200" cy="706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8" name="Google Shape;88;p1"/>
          <p:cNvSpPr/>
          <p:nvPr/>
        </p:nvSpPr>
        <p:spPr>
          <a:xfrm>
            <a:off x="3309200" y="5284350"/>
            <a:ext cx="6333600" cy="1087800"/>
          </a:xfrm>
          <a:prstGeom prst="rect">
            <a:avLst/>
          </a:prstGeom>
          <a:solidFill>
            <a:srgbClr val="FBF7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-FR" sz="2200">
                <a:solidFill>
                  <a:schemeClr val="dk1"/>
                </a:solidFill>
              </a:rPr>
              <a:t>Par : Asmae Hamidouche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-FR" sz="2000">
                <a:solidFill>
                  <a:schemeClr val="dk1"/>
                </a:solidFill>
              </a:rPr>
              <a:t>Encadrée par : ES-SARRAJ FOUAD</a:t>
            </a:r>
            <a:endParaRPr b="1"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eorgia"/>
              <a:buNone/>
            </a:pPr>
            <a:r>
              <a:rPr lang="fr-FR">
                <a:latin typeface="Georgia"/>
                <a:ea typeface="Georgia"/>
                <a:cs typeface="Georgia"/>
                <a:sym typeface="Georgia"/>
              </a:rPr>
              <a:t>Exemple / Les couleurs froid</a:t>
            </a:r>
            <a:endParaRPr/>
          </a:p>
        </p:txBody>
      </p:sp>
      <p:pic>
        <p:nvPicPr>
          <p:cNvPr id="143" name="Google Shape;14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107" y="1909038"/>
            <a:ext cx="10515600" cy="402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eorgia"/>
              <a:buNone/>
            </a:pPr>
            <a:r>
              <a:rPr lang="fr-FR">
                <a:latin typeface="Georgia"/>
                <a:ea typeface="Georgia"/>
                <a:cs typeface="Georgia"/>
                <a:sym typeface="Georgia"/>
              </a:rPr>
              <a:t> Couleur monochrome</a:t>
            </a:r>
            <a:endParaRPr/>
          </a:p>
        </p:txBody>
      </p:sp>
      <p:pic>
        <p:nvPicPr>
          <p:cNvPr id="149" name="Google Shape;14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195" y="1716082"/>
            <a:ext cx="7161609" cy="4776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eorgia"/>
              <a:buNone/>
            </a:pPr>
            <a:r>
              <a:rPr lang="fr-FR">
                <a:latin typeface="Georgia"/>
                <a:ea typeface="Georgia"/>
                <a:cs typeface="Georgia"/>
                <a:sym typeface="Georgia"/>
              </a:rPr>
              <a:t> Exemple /Couleur monochrome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55" name="Google Shape;15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6622" y="1851419"/>
            <a:ext cx="9863094" cy="4641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eorgia"/>
              <a:buNone/>
            </a:pPr>
            <a:r>
              <a:rPr lang="fr-FR">
                <a:latin typeface="Georgia"/>
                <a:ea typeface="Georgia"/>
                <a:cs typeface="Georgia"/>
                <a:sym typeface="Georgia"/>
              </a:rPr>
              <a:t> Exemple /Couleur monochrome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61" name="Google Shape;16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0" y="1462264"/>
            <a:ext cx="8128000" cy="5030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eorgia"/>
              <a:buNone/>
            </a:pPr>
            <a:r>
              <a:rPr lang="fr-FR">
                <a:latin typeface="Georgia"/>
                <a:ea typeface="Georgia"/>
                <a:cs typeface="Georgia"/>
                <a:sym typeface="Georgia"/>
              </a:rPr>
              <a:t> Exemple /Couleur monochrome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67" name="Google Shape;16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8105" y="1690688"/>
            <a:ext cx="7275790" cy="4503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eorgia"/>
              <a:buNone/>
            </a:pPr>
            <a:r>
              <a:rPr lang="fr-FR">
                <a:latin typeface="Georgia"/>
                <a:ea typeface="Georgia"/>
                <a:cs typeface="Georgia"/>
                <a:sym typeface="Georgia"/>
              </a:rPr>
              <a:t> Couleurs complémentaires</a:t>
            </a:r>
            <a:endParaRPr/>
          </a:p>
        </p:txBody>
      </p:sp>
      <p:pic>
        <p:nvPicPr>
          <p:cNvPr id="173" name="Google Shape;17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1558" y="1427516"/>
            <a:ext cx="6043279" cy="5021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eorgia"/>
              <a:buNone/>
            </a:pPr>
            <a:r>
              <a:rPr lang="fr-FR">
                <a:latin typeface="Georgia"/>
                <a:ea typeface="Georgia"/>
                <a:cs typeface="Georgia"/>
                <a:sym typeface="Georgia"/>
              </a:rPr>
              <a:t> Exemple /Couleurs complémentaires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79" name="Google Shape;17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6525" y="2034777"/>
            <a:ext cx="6838950" cy="38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b7b8e2d36b_0_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eorgia"/>
              <a:buNone/>
            </a:pPr>
            <a:r>
              <a:rPr lang="fr-FR">
                <a:latin typeface="Georgia"/>
                <a:ea typeface="Georgia"/>
                <a:cs typeface="Georgia"/>
                <a:sym typeface="Georgia"/>
              </a:rPr>
              <a:t> Exemple /Couleurs complémentaires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85" name="Google Shape;185;gb7b8e2d36b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8675" y="1690825"/>
            <a:ext cx="8644224" cy="486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9"/>
          <p:cNvSpPr txBox="1"/>
          <p:nvPr>
            <p:ph type="title"/>
          </p:nvPr>
        </p:nvSpPr>
        <p:spPr>
          <a:xfrm>
            <a:off x="782782" y="68839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Georgia"/>
              <a:buNone/>
            </a:pPr>
            <a:r>
              <a:rPr lang="fr-FR" sz="3959">
                <a:latin typeface="Georgia"/>
                <a:ea typeface="Georgia"/>
                <a:cs typeface="Georgia"/>
                <a:sym typeface="Georgia"/>
              </a:rPr>
              <a:t> Couleurs triadiques</a:t>
            </a:r>
            <a:br>
              <a:rPr lang="fr-FR" sz="3959">
                <a:latin typeface="Georgia"/>
                <a:ea typeface="Georgia"/>
                <a:cs typeface="Georgia"/>
                <a:sym typeface="Georgia"/>
              </a:rPr>
            </a:br>
            <a:br>
              <a:rPr b="1" lang="fr-FR" sz="3959"/>
            </a:br>
            <a:endParaRPr sz="3959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91" name="Google Shape;19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6067" y="1463306"/>
            <a:ext cx="6154115" cy="5041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0"/>
          <p:cNvSpPr txBox="1"/>
          <p:nvPr>
            <p:ph type="title"/>
          </p:nvPr>
        </p:nvSpPr>
        <p:spPr>
          <a:xfrm>
            <a:off x="782782" y="68839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Georgia"/>
              <a:buNone/>
            </a:pPr>
            <a:r>
              <a:rPr lang="fr-FR" sz="3959">
                <a:latin typeface="Georgia"/>
                <a:ea typeface="Georgia"/>
                <a:cs typeface="Georgia"/>
                <a:sym typeface="Georgia"/>
              </a:rPr>
              <a:t>Exemple/ Couleurs triadiques</a:t>
            </a:r>
            <a:br>
              <a:rPr lang="fr-FR" sz="3959">
                <a:latin typeface="Georgia"/>
                <a:ea typeface="Georgia"/>
                <a:cs typeface="Georgia"/>
                <a:sym typeface="Georgia"/>
              </a:rPr>
            </a:br>
            <a:br>
              <a:rPr b="1" lang="fr-FR" sz="3959"/>
            </a:br>
            <a:endParaRPr sz="3959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97" name="Google Shape;19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6582" y="1654046"/>
            <a:ext cx="8128000" cy="4515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>
            <p:ph type="title"/>
          </p:nvPr>
        </p:nvSpPr>
        <p:spPr>
          <a:xfrm>
            <a:off x="828964" y="10763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eorgia"/>
              <a:buNone/>
            </a:pPr>
            <a:r>
              <a:rPr lang="fr-FR">
                <a:latin typeface="Georgia"/>
                <a:ea typeface="Georgia"/>
                <a:cs typeface="Georgia"/>
                <a:sym typeface="Georgia"/>
              </a:rPr>
              <a:t>A quoi sert la théorie des couleurs?</a:t>
            </a:r>
            <a:endParaRPr/>
          </a:p>
        </p:txBody>
      </p:sp>
      <p:sp>
        <p:nvSpPr>
          <p:cNvPr id="94" name="Google Shape;94;p2"/>
          <p:cNvSpPr txBox="1"/>
          <p:nvPr>
            <p:ph idx="1" type="body"/>
          </p:nvPr>
        </p:nvSpPr>
        <p:spPr>
          <a:xfrm>
            <a:off x="755075" y="2668052"/>
            <a:ext cx="10515600" cy="28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fr-FR" sz="3000"/>
              <a:t>Avoir ces connaissances basiques, à propos des couleurs et des différentes palettes de couleurs, vous aidera à faire les bons choix en ce qui concerne votre stratégie de branding </a:t>
            </a:r>
            <a:endParaRPr sz="30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fr-FR" sz="3000"/>
              <a:t>(l'image de marque).</a:t>
            </a:r>
            <a:endParaRPr sz="3000"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Georgia"/>
              <a:buNone/>
            </a:pPr>
            <a:r>
              <a:rPr lang="fr-FR" sz="3563">
                <a:latin typeface="Georgia"/>
                <a:ea typeface="Georgia"/>
                <a:cs typeface="Georgia"/>
                <a:sym typeface="Georgia"/>
              </a:rPr>
              <a:t>Couleurs analogues</a:t>
            </a:r>
            <a:br>
              <a:rPr lang="fr-FR" sz="3563">
                <a:latin typeface="Georgia"/>
                <a:ea typeface="Georgia"/>
                <a:cs typeface="Georgia"/>
                <a:sym typeface="Georgia"/>
              </a:rPr>
            </a:br>
            <a:br>
              <a:rPr lang="fr-FR" sz="3563">
                <a:latin typeface="Georgia"/>
                <a:ea typeface="Georgia"/>
                <a:cs typeface="Georgia"/>
                <a:sym typeface="Georgia"/>
              </a:rPr>
            </a:br>
            <a:br>
              <a:rPr b="1" lang="fr-FR" sz="3563"/>
            </a:br>
            <a:endParaRPr sz="3563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03" name="Google Shape;20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0721" y="1427515"/>
            <a:ext cx="6280495" cy="5139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8"/>
          <p:cNvSpPr txBox="1"/>
          <p:nvPr>
            <p:ph type="title"/>
          </p:nvPr>
        </p:nvSpPr>
        <p:spPr>
          <a:xfrm>
            <a:off x="699655" y="96548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Georgia"/>
              <a:buNone/>
            </a:pPr>
            <a:r>
              <a:rPr lang="fr-FR" sz="3563">
                <a:latin typeface="Georgia"/>
                <a:ea typeface="Georgia"/>
                <a:cs typeface="Georgia"/>
                <a:sym typeface="Georgia"/>
              </a:rPr>
              <a:t>Exemples / Couleurs analogues</a:t>
            </a:r>
            <a:br>
              <a:rPr lang="fr-FR" sz="3563">
                <a:latin typeface="Georgia"/>
                <a:ea typeface="Georgia"/>
                <a:cs typeface="Georgia"/>
                <a:sym typeface="Georgia"/>
              </a:rPr>
            </a:br>
            <a:br>
              <a:rPr lang="fr-FR" sz="3563">
                <a:latin typeface="Georgia"/>
                <a:ea typeface="Georgia"/>
                <a:cs typeface="Georgia"/>
                <a:sym typeface="Georgia"/>
              </a:rPr>
            </a:br>
            <a:br>
              <a:rPr b="1" lang="fr-FR" sz="3563"/>
            </a:br>
            <a:endParaRPr sz="3563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09" name="Google Shape;20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0" y="1628270"/>
            <a:ext cx="8128000" cy="4515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9"/>
          <p:cNvSpPr txBox="1"/>
          <p:nvPr>
            <p:ph type="title"/>
          </p:nvPr>
        </p:nvSpPr>
        <p:spPr>
          <a:xfrm>
            <a:off x="699655" y="96548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Georgia"/>
              <a:buNone/>
            </a:pPr>
            <a:r>
              <a:rPr lang="fr-FR" sz="3563">
                <a:latin typeface="Georgia"/>
                <a:ea typeface="Georgia"/>
                <a:cs typeface="Georgia"/>
                <a:sym typeface="Georgia"/>
              </a:rPr>
              <a:t>Exemples / Couleurs analogues</a:t>
            </a:r>
            <a:br>
              <a:rPr lang="fr-FR" sz="3563">
                <a:latin typeface="Georgia"/>
                <a:ea typeface="Georgia"/>
                <a:cs typeface="Georgia"/>
                <a:sym typeface="Georgia"/>
              </a:rPr>
            </a:br>
            <a:br>
              <a:rPr lang="fr-FR" sz="3563">
                <a:latin typeface="Georgia"/>
                <a:ea typeface="Georgia"/>
                <a:cs typeface="Georgia"/>
                <a:sym typeface="Georgia"/>
              </a:rPr>
            </a:br>
            <a:br>
              <a:rPr b="1" lang="fr-FR" sz="3563"/>
            </a:br>
            <a:endParaRPr sz="3563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15" name="Google Shape;21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8875" y="1743677"/>
            <a:ext cx="7577150" cy="4262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3"/>
          <p:cNvSpPr txBox="1"/>
          <p:nvPr>
            <p:ph idx="1" type="body"/>
          </p:nvPr>
        </p:nvSpPr>
        <p:spPr>
          <a:xfrm>
            <a:off x="839787" y="501719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</a:pPr>
            <a:r>
              <a:rPr lang="fr-FR" sz="204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fr-FR" sz="2550">
                <a:latin typeface="Georgia"/>
                <a:ea typeface="Georgia"/>
                <a:cs typeface="Georgia"/>
                <a:sym typeface="Georgia"/>
              </a:rPr>
              <a:t>Le CMJN (CMYK en anglais) </a:t>
            </a:r>
            <a:br>
              <a:rPr lang="fr-FR" sz="2040"/>
            </a:br>
            <a:endParaRPr sz="2040"/>
          </a:p>
        </p:txBody>
      </p:sp>
      <p:sp>
        <p:nvSpPr>
          <p:cNvPr id="221" name="Google Shape;221;p13"/>
          <p:cNvSpPr txBox="1"/>
          <p:nvPr>
            <p:ph idx="2" type="body"/>
          </p:nvPr>
        </p:nvSpPr>
        <p:spPr>
          <a:xfrm>
            <a:off x="600513" y="1385058"/>
            <a:ext cx="5157787" cy="20970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fr-FR" sz="2200">
                <a:latin typeface="Georgia"/>
                <a:ea typeface="Georgia"/>
                <a:cs typeface="Georgia"/>
                <a:sym typeface="Georgia"/>
              </a:rPr>
              <a:t>utilisées dans une impression.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/>
          </a:p>
        </p:txBody>
      </p:sp>
      <p:sp>
        <p:nvSpPr>
          <p:cNvPr id="222" name="Google Shape;222;p13"/>
          <p:cNvSpPr txBox="1"/>
          <p:nvPr>
            <p:ph idx="3" type="body"/>
          </p:nvPr>
        </p:nvSpPr>
        <p:spPr>
          <a:xfrm>
            <a:off x="6172200" y="442291"/>
            <a:ext cx="5183188" cy="9427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fr-FR" sz="2800">
                <a:latin typeface="Georgia"/>
                <a:ea typeface="Georgia"/>
                <a:cs typeface="Georgia"/>
                <a:sym typeface="Georgia"/>
              </a:rPr>
              <a:t>Le RVB (RGB en anglais )</a:t>
            </a:r>
            <a:br>
              <a:rPr lang="fr-FR" sz="2800">
                <a:latin typeface="Georgia"/>
                <a:ea typeface="Georgia"/>
                <a:cs typeface="Georgia"/>
                <a:sym typeface="Georgia"/>
              </a:rPr>
            </a:b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3" name="Google Shape;223;p13"/>
          <p:cNvSpPr txBox="1"/>
          <p:nvPr>
            <p:ph idx="4" type="body"/>
          </p:nvPr>
        </p:nvSpPr>
        <p:spPr>
          <a:xfrm>
            <a:off x="6346826" y="1326045"/>
            <a:ext cx="5183188" cy="22664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300" lvl="0" marL="2286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fr-FR" sz="2200">
                <a:latin typeface="Georgia"/>
                <a:ea typeface="Georgia"/>
                <a:cs typeface="Georgia"/>
                <a:sym typeface="Georgia"/>
              </a:rPr>
              <a:t>Les écrans et les projecteurs de télévision et d'ordinateur utilisent le procédé de la synthèse additive. Ils ne dépendent pas d'un éclairage extérieur.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24" name="Google Shape;224;p13"/>
          <p:cNvCxnSpPr/>
          <p:nvPr/>
        </p:nvCxnSpPr>
        <p:spPr>
          <a:xfrm>
            <a:off x="6152322" y="1145261"/>
            <a:ext cx="0" cy="4894524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25" name="Google Shape;22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7020978" y="3424590"/>
            <a:ext cx="1600423" cy="12955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graphiques vectoriels&#10;&#10;Description générée avec un niveau de confiance élevé" id="226" name="Google Shape;22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826027" y="3348572"/>
            <a:ext cx="1505160" cy="12670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primante" id="227" name="Google Shape;22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45936" y="3634561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hotocopieuse" id="228" name="Google Shape;228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05935" y="365074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Écran" id="229" name="Google Shape;229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027269" y="3348572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artphone" id="230" name="Google Shape;230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384950" y="3838329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3"/>
          <p:cNvSpPr/>
          <p:nvPr/>
        </p:nvSpPr>
        <p:spPr>
          <a:xfrm>
            <a:off x="2719029" y="4004227"/>
            <a:ext cx="355332" cy="207445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3"/>
          <p:cNvSpPr/>
          <p:nvPr/>
        </p:nvSpPr>
        <p:spPr>
          <a:xfrm>
            <a:off x="8888006" y="4077638"/>
            <a:ext cx="355332" cy="207445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ac594a403_0_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3550">
                <a:latin typeface="Georgia"/>
                <a:ea typeface="Georgia"/>
                <a:cs typeface="Georgia"/>
                <a:sym typeface="Georgia"/>
              </a:rPr>
              <a:t>DES ASTUCES : Adobe Color</a:t>
            </a:r>
            <a:endParaRPr b="1" sz="5400"/>
          </a:p>
        </p:txBody>
      </p:sp>
      <p:pic>
        <p:nvPicPr>
          <p:cNvPr id="238" name="Google Shape;238;gbac594a403_0_1"/>
          <p:cNvPicPr preferRelativeResize="0"/>
          <p:nvPr/>
        </p:nvPicPr>
        <p:blipFill rotWithShape="1">
          <a:blip r:embed="rId3">
            <a:alphaModFix/>
          </a:blip>
          <a:srcRect b="5966" l="0" r="0" t="10358"/>
          <a:stretch/>
        </p:blipFill>
        <p:spPr>
          <a:xfrm>
            <a:off x="1528951" y="1554750"/>
            <a:ext cx="9483749" cy="446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bac594a403_0_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3550">
                <a:latin typeface="Georgia"/>
                <a:ea typeface="Georgia"/>
                <a:cs typeface="Georgia"/>
                <a:sym typeface="Georgia"/>
              </a:rPr>
              <a:t>DES ASTUCES :(suite)</a:t>
            </a:r>
            <a:endParaRPr b="1" sz="5400"/>
          </a:p>
        </p:txBody>
      </p:sp>
      <p:pic>
        <p:nvPicPr>
          <p:cNvPr id="244" name="Google Shape;244;gbac594a403_0_17"/>
          <p:cNvPicPr preferRelativeResize="0"/>
          <p:nvPr/>
        </p:nvPicPr>
        <p:blipFill rotWithShape="1">
          <a:blip r:embed="rId3">
            <a:alphaModFix/>
          </a:blip>
          <a:srcRect b="5677" l="0" r="0" t="10090"/>
          <a:stretch/>
        </p:blipFill>
        <p:spPr>
          <a:xfrm>
            <a:off x="1392900" y="1522877"/>
            <a:ext cx="9579898" cy="453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bac594a403_0_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3550">
                <a:latin typeface="Georgia"/>
                <a:ea typeface="Georgia"/>
                <a:cs typeface="Georgia"/>
                <a:sym typeface="Georgia"/>
              </a:rPr>
              <a:t>DES ASTUCES :(suite)</a:t>
            </a:r>
            <a:endParaRPr b="1" sz="5400"/>
          </a:p>
        </p:txBody>
      </p:sp>
      <p:pic>
        <p:nvPicPr>
          <p:cNvPr id="250" name="Google Shape;250;gbac594a403_0_23"/>
          <p:cNvPicPr preferRelativeResize="0"/>
          <p:nvPr/>
        </p:nvPicPr>
        <p:blipFill rotWithShape="1">
          <a:blip r:embed="rId3">
            <a:alphaModFix/>
          </a:blip>
          <a:srcRect b="5121" l="0" r="0" t="10361"/>
          <a:stretch/>
        </p:blipFill>
        <p:spPr>
          <a:xfrm>
            <a:off x="1158463" y="1571625"/>
            <a:ext cx="9875074" cy="469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bac594a403_0_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150">
                <a:latin typeface="Georgia"/>
                <a:ea typeface="Georgia"/>
                <a:cs typeface="Georgia"/>
                <a:sym typeface="Georgia"/>
              </a:rPr>
              <a:t>Les </a:t>
            </a:r>
            <a:r>
              <a:rPr lang="fr-FR" sz="4150">
                <a:latin typeface="Georgia"/>
                <a:ea typeface="Georgia"/>
                <a:cs typeface="Georgia"/>
                <a:sym typeface="Georgia"/>
              </a:rPr>
              <a:t>Références</a:t>
            </a:r>
            <a:endParaRPr sz="6000"/>
          </a:p>
        </p:txBody>
      </p:sp>
      <p:sp>
        <p:nvSpPr>
          <p:cNvPr id="256" name="Google Shape;256;gbac594a403_0_9"/>
          <p:cNvSpPr txBox="1"/>
          <p:nvPr/>
        </p:nvSpPr>
        <p:spPr>
          <a:xfrm>
            <a:off x="1201975" y="2320025"/>
            <a:ext cx="9497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https://blog.tbhcreative.com/2015/12/choose-color-scheme-website.html?m=1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https://www.siteinspire.com/websites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 sz="4150">
                <a:latin typeface="Georgia"/>
                <a:ea typeface="Georgia"/>
                <a:cs typeface="Georgia"/>
                <a:sym typeface="Georgia"/>
              </a:rPr>
              <a:t>Mots clés</a:t>
            </a:r>
            <a:endParaRPr sz="415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2" name="Google Shape;262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•"/>
            </a:pPr>
            <a:r>
              <a:rPr lang="fr-FR" sz="3700"/>
              <a:t> Marketing Digital</a:t>
            </a:r>
            <a:endParaRPr sz="3700"/>
          </a:p>
          <a:p>
            <a:pPr indent="-2857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•"/>
            </a:pPr>
            <a:r>
              <a:rPr lang="fr-FR" sz="3700"/>
              <a:t> I</a:t>
            </a:r>
            <a:r>
              <a:rPr lang="fr-FR" sz="3700"/>
              <a:t>dentité</a:t>
            </a:r>
            <a:r>
              <a:rPr lang="fr-FR" sz="3700"/>
              <a:t> visuelle</a:t>
            </a:r>
            <a:endParaRPr sz="3700"/>
          </a:p>
          <a:p>
            <a:pPr indent="-2857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•"/>
            </a:pPr>
            <a:r>
              <a:rPr lang="fr-FR" sz="3700"/>
              <a:t>Les contrastes de couleurs</a:t>
            </a:r>
            <a:endParaRPr sz="3700"/>
          </a:p>
          <a:p>
            <a:pPr indent="-2857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•"/>
            </a:pPr>
            <a:r>
              <a:rPr lang="fr-FR" sz="3700"/>
              <a:t>S</a:t>
            </a:r>
            <a:r>
              <a:rPr lang="fr-FR" sz="3700"/>
              <a:t>plit complementary</a:t>
            </a:r>
            <a:endParaRPr sz="3700"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40"/>
          <p:cNvPicPr preferRelativeResize="0"/>
          <p:nvPr/>
        </p:nvPicPr>
        <p:blipFill rotWithShape="1">
          <a:blip r:embed="rId3">
            <a:alphaModFix/>
          </a:blip>
          <a:srcRect b="9930" l="-6607" r="4464" t="8364"/>
          <a:stretch/>
        </p:blipFill>
        <p:spPr>
          <a:xfrm>
            <a:off x="3524096" y="-28112"/>
            <a:ext cx="4496825" cy="691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8125"/>
            <a:ext cx="4304815" cy="691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87188" y="-1"/>
            <a:ext cx="4304814" cy="6886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 txBox="1"/>
          <p:nvPr>
            <p:ph type="title"/>
          </p:nvPr>
        </p:nvSpPr>
        <p:spPr>
          <a:xfrm>
            <a:off x="810491" y="28199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eorgia"/>
              <a:buNone/>
            </a:pPr>
            <a:r>
              <a:rPr lang="fr-FR">
                <a:latin typeface="Georgia"/>
                <a:ea typeface="Georgia"/>
                <a:cs typeface="Georgia"/>
                <a:sym typeface="Georgia"/>
              </a:rPr>
              <a:t>A quoi sert la théorie des couleurs?</a:t>
            </a:r>
            <a:endParaRPr/>
          </a:p>
        </p:txBody>
      </p:sp>
      <p:pic>
        <p:nvPicPr>
          <p:cNvPr id="100" name="Google Shape;10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3746" y="1600199"/>
            <a:ext cx="7582028" cy="4264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 txBox="1"/>
          <p:nvPr>
            <p:ph type="title"/>
          </p:nvPr>
        </p:nvSpPr>
        <p:spPr>
          <a:xfrm>
            <a:off x="810491" y="28199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eorgia"/>
              <a:buNone/>
            </a:pPr>
            <a:r>
              <a:rPr lang="fr-FR">
                <a:latin typeface="Georgia"/>
                <a:ea typeface="Georgia"/>
                <a:cs typeface="Georgia"/>
                <a:sym typeface="Georgia"/>
              </a:rPr>
              <a:t>A quoi sert la théorie des couleurs?</a:t>
            </a:r>
            <a:endParaRPr/>
          </a:p>
        </p:txBody>
      </p:sp>
      <p:pic>
        <p:nvPicPr>
          <p:cNvPr id="106" name="Google Shape;10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2073" y="1600200"/>
            <a:ext cx="7713390" cy="4338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eorgia"/>
              <a:buNone/>
            </a:pPr>
            <a:r>
              <a:rPr lang="fr-FR">
                <a:latin typeface="Georgia"/>
                <a:ea typeface="Georgia"/>
                <a:cs typeface="Georgia"/>
                <a:sym typeface="Georgia"/>
              </a:rPr>
              <a:t>le Cercle chromatique </a:t>
            </a:r>
            <a:br>
              <a:rPr lang="fr-FR"/>
            </a:br>
            <a:endParaRPr/>
          </a:p>
        </p:txBody>
      </p:sp>
      <p:sp>
        <p:nvSpPr>
          <p:cNvPr id="112" name="Google Shape;112;p5"/>
          <p:cNvSpPr txBox="1"/>
          <p:nvPr>
            <p:ph idx="1" type="body"/>
          </p:nvPr>
        </p:nvSpPr>
        <p:spPr>
          <a:xfrm>
            <a:off x="974471" y="2032434"/>
            <a:ext cx="5686151" cy="4166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fr-FR" sz="2400">
                <a:latin typeface="Georgia"/>
                <a:ea typeface="Georgia"/>
                <a:cs typeface="Georgia"/>
                <a:sym typeface="Georgia"/>
              </a:rPr>
              <a:t>TROIS COULEURS PRIMAIRES</a:t>
            </a:r>
            <a:endParaRPr/>
          </a:p>
          <a:p>
            <a:pPr indent="0" lvl="0" mar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fr-FR"/>
              <a:t>le rouge, le jaune et le bleu</a:t>
            </a:r>
            <a:endParaRPr/>
          </a:p>
          <a:p>
            <a:pPr indent="0" lvl="0" mar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fr-FR" sz="2400">
                <a:latin typeface="Georgia"/>
                <a:ea typeface="Georgia"/>
                <a:cs typeface="Georgia"/>
                <a:sym typeface="Georgia"/>
              </a:rPr>
              <a:t>TROIS COULEURS SECONDAIRES</a:t>
            </a:r>
            <a:endParaRPr/>
          </a:p>
          <a:p>
            <a:pPr indent="0" lvl="0" mar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fr-FR"/>
              <a:t>le vert, l’orange et le violet</a:t>
            </a:r>
            <a:endParaRPr/>
          </a:p>
          <a:p>
            <a:pPr indent="0" lvl="0" mar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br>
              <a:rPr lang="fr-FR"/>
            </a:br>
            <a:r>
              <a:rPr b="1" lang="fr-FR" sz="2400">
                <a:latin typeface="Georgia"/>
                <a:ea typeface="Georgia"/>
                <a:cs typeface="Georgia"/>
                <a:sym typeface="Georgia"/>
              </a:rPr>
              <a:t>SIX COULEURS TERTIAIRES</a:t>
            </a:r>
            <a:br>
              <a:rPr lang="fr-FR"/>
            </a:br>
            <a:endParaRPr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113" name="Google Shape;11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957084">
            <a:off x="6823941" y="953531"/>
            <a:ext cx="5397500" cy="53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eorgia"/>
              <a:buNone/>
            </a:pPr>
            <a:r>
              <a:rPr lang="fr-FR">
                <a:latin typeface="Georgia"/>
                <a:ea typeface="Georgia"/>
                <a:cs typeface="Georgia"/>
                <a:sym typeface="Georgia"/>
              </a:rPr>
              <a:t> Exemple /trois couleurs primaires</a:t>
            </a:r>
            <a:endParaRPr/>
          </a:p>
        </p:txBody>
      </p:sp>
      <p:pic>
        <p:nvPicPr>
          <p:cNvPr id="119" name="Google Shape;11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2109" y="1690688"/>
            <a:ext cx="7647781" cy="4733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eorgia"/>
              <a:buNone/>
            </a:pPr>
            <a:r>
              <a:rPr lang="fr-FR">
                <a:latin typeface="Georgia"/>
                <a:ea typeface="Georgia"/>
                <a:cs typeface="Georgia"/>
                <a:sym typeface="Georgia"/>
              </a:rPr>
              <a:t> Exemple /trois couleurs primaires</a:t>
            </a:r>
            <a:endParaRPr/>
          </a:p>
        </p:txBody>
      </p:sp>
      <p:pic>
        <p:nvPicPr>
          <p:cNvPr id="125" name="Google Shape;12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400" y="2290762"/>
            <a:ext cx="7315200" cy="37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eorgia"/>
              <a:buNone/>
            </a:pPr>
            <a:r>
              <a:rPr lang="fr-FR">
                <a:latin typeface="Georgia"/>
                <a:ea typeface="Georgia"/>
                <a:cs typeface="Georgia"/>
                <a:sym typeface="Georgia"/>
              </a:rPr>
              <a:t> Les couleurs chaud-froid</a:t>
            </a:r>
            <a:endParaRPr/>
          </a:p>
        </p:txBody>
      </p:sp>
      <p:pic>
        <p:nvPicPr>
          <p:cNvPr id="131" name="Google Shape;13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0946" y="1710341"/>
            <a:ext cx="4194870" cy="4194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eorgia"/>
              <a:buNone/>
            </a:pPr>
            <a:r>
              <a:rPr lang="fr-FR">
                <a:latin typeface="Georgia"/>
                <a:ea typeface="Georgia"/>
                <a:cs typeface="Georgia"/>
                <a:sym typeface="Georgia"/>
              </a:rPr>
              <a:t>Exemple / Les couleurs chaud</a:t>
            </a:r>
            <a:endParaRPr/>
          </a:p>
        </p:txBody>
      </p:sp>
      <p:pic>
        <p:nvPicPr>
          <p:cNvPr id="137" name="Google Shape;13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7000" y="1690688"/>
            <a:ext cx="6858000" cy="47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2017-09-19T20:42:13Z</dcterms:created>
  <dc:creator>Hamidouche Anass</dc:creator>
</cp:coreProperties>
</file>